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0" r:id="rId2"/>
    <p:sldId id="277" r:id="rId3"/>
    <p:sldId id="272" r:id="rId4"/>
    <p:sldId id="273" r:id="rId5"/>
    <p:sldId id="274" r:id="rId6"/>
    <p:sldId id="263" r:id="rId7"/>
    <p:sldId id="264" r:id="rId8"/>
    <p:sldId id="266" r:id="rId9"/>
    <p:sldId id="267" r:id="rId10"/>
    <p:sldId id="269" r:id="rId11"/>
  </p:sldIdLst>
  <p:sldSz cx="5486400" cy="5486400"/>
  <p:notesSz cx="6858000" cy="9144000"/>
  <p:defaultTextStyle>
    <a:defPPr>
      <a:defRPr lang="en-US"/>
    </a:defPPr>
    <a:lvl1pPr marL="0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44115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888230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32345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776460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20575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664690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08805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552920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28">
          <p15:clr>
            <a:srgbClr val="A4A3A4"/>
          </p15:clr>
        </p15:guide>
        <p15:guide id="2" pos="17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222"/>
    <a:srgbClr val="FFCC00"/>
    <a:srgbClr val="F97E41"/>
    <a:srgbClr val="FF782D"/>
    <a:srgbClr val="008FFA"/>
    <a:srgbClr val="009AD0"/>
    <a:srgbClr val="57C8FB"/>
    <a:srgbClr val="D307C4"/>
    <a:srgbClr val="FB81F2"/>
    <a:srgbClr val="8F45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3DD41D-A6E3-4513-9D5B-60881396A602}" v="1" dt="2020-02-03T00:38:47.889"/>
    <p1510:client id="{82F99EC5-34A7-194D-90FB-360468676DAB}" v="37" dt="2020-02-03T03:08:10.181"/>
    <p1510:client id="{9246AD8B-AAA2-26E2-3B3E-D94E524BDD5D}" v="14" dt="2020-02-03T03:42:50.870"/>
    <p1510:client id="{DE33C184-BD34-188E-C17E-B22AA8823B6F}" v="39" dt="2020-02-03T03:53:26.6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4" d="100"/>
          <a:sy n="154" d="100"/>
        </p:scale>
        <p:origin x="2202" y="120"/>
      </p:cViewPr>
      <p:guideLst>
        <p:guide orient="horz" pos="1728"/>
        <p:guide pos="17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E0D7FD-87C9-144E-BA6D-4B6F015694BD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C0333F-2769-F64A-80AF-54140A224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565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" y="1704342"/>
            <a:ext cx="4663440" cy="11760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2960" y="3108960"/>
            <a:ext cx="3840480" cy="1402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4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88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323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76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20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64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08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5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18/03/2020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662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18/03/2020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63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983232" y="293371"/>
            <a:ext cx="925831" cy="62407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5743" y="293371"/>
            <a:ext cx="2686051" cy="62407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18/03/2020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723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18/03/2020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205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389" y="3525520"/>
            <a:ext cx="4663440" cy="1089660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3389" y="2325371"/>
            <a:ext cx="4663440" cy="12001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4411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882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323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764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2057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646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088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529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18/03/2020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179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5741" y="1706881"/>
            <a:ext cx="1805940" cy="482727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03121" y="1706881"/>
            <a:ext cx="1805940" cy="482727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18/03/2020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860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219710"/>
            <a:ext cx="4937760" cy="914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4" y="1228090"/>
            <a:ext cx="2424113" cy="511810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4115" indent="0">
              <a:buNone/>
              <a:defRPr sz="2000" b="1"/>
            </a:lvl2pPr>
            <a:lvl3pPr marL="888230" indent="0">
              <a:buNone/>
              <a:defRPr sz="1800" b="1"/>
            </a:lvl3pPr>
            <a:lvl4pPr marL="1332345" indent="0">
              <a:buNone/>
              <a:defRPr sz="1600" b="1"/>
            </a:lvl4pPr>
            <a:lvl5pPr marL="1776460" indent="0">
              <a:buNone/>
              <a:defRPr sz="1600" b="1"/>
            </a:lvl5pPr>
            <a:lvl6pPr marL="2220575" indent="0">
              <a:buNone/>
              <a:defRPr sz="1600" b="1"/>
            </a:lvl6pPr>
            <a:lvl7pPr marL="2664690" indent="0">
              <a:buNone/>
              <a:defRPr sz="1600" b="1"/>
            </a:lvl7pPr>
            <a:lvl8pPr marL="3108805" indent="0">
              <a:buNone/>
              <a:defRPr sz="1600" b="1"/>
            </a:lvl8pPr>
            <a:lvl9pPr marL="355292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324" y="1739900"/>
            <a:ext cx="2424113" cy="3161030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87020" y="1228090"/>
            <a:ext cx="2425065" cy="511810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4115" indent="0">
              <a:buNone/>
              <a:defRPr sz="2000" b="1"/>
            </a:lvl2pPr>
            <a:lvl3pPr marL="888230" indent="0">
              <a:buNone/>
              <a:defRPr sz="1800" b="1"/>
            </a:lvl3pPr>
            <a:lvl4pPr marL="1332345" indent="0">
              <a:buNone/>
              <a:defRPr sz="1600" b="1"/>
            </a:lvl4pPr>
            <a:lvl5pPr marL="1776460" indent="0">
              <a:buNone/>
              <a:defRPr sz="1600" b="1"/>
            </a:lvl5pPr>
            <a:lvl6pPr marL="2220575" indent="0">
              <a:buNone/>
              <a:defRPr sz="1600" b="1"/>
            </a:lvl6pPr>
            <a:lvl7pPr marL="2664690" indent="0">
              <a:buNone/>
              <a:defRPr sz="1600" b="1"/>
            </a:lvl7pPr>
            <a:lvl8pPr marL="3108805" indent="0">
              <a:buNone/>
              <a:defRPr sz="1600" b="1"/>
            </a:lvl8pPr>
            <a:lvl9pPr marL="355292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87020" y="1739900"/>
            <a:ext cx="2425065" cy="3161030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18/03/2020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605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18/03/2020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05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18/03/2020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130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3" y="218440"/>
            <a:ext cx="1804989" cy="9296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5033" y="218442"/>
            <a:ext cx="3067051" cy="468249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3" y="1148082"/>
            <a:ext cx="1804989" cy="3752851"/>
          </a:xfrm>
        </p:spPr>
        <p:txBody>
          <a:bodyPr/>
          <a:lstStyle>
            <a:lvl1pPr marL="0" indent="0">
              <a:buNone/>
              <a:defRPr sz="1400"/>
            </a:lvl1pPr>
            <a:lvl2pPr marL="444115" indent="0">
              <a:buNone/>
              <a:defRPr sz="1200"/>
            </a:lvl2pPr>
            <a:lvl3pPr marL="888230" indent="0">
              <a:buNone/>
              <a:defRPr sz="1000"/>
            </a:lvl3pPr>
            <a:lvl4pPr marL="1332345" indent="0">
              <a:buNone/>
              <a:defRPr sz="900"/>
            </a:lvl4pPr>
            <a:lvl5pPr marL="1776460" indent="0">
              <a:buNone/>
              <a:defRPr sz="900"/>
            </a:lvl5pPr>
            <a:lvl6pPr marL="2220575" indent="0">
              <a:buNone/>
              <a:defRPr sz="900"/>
            </a:lvl6pPr>
            <a:lvl7pPr marL="2664690" indent="0">
              <a:buNone/>
              <a:defRPr sz="900"/>
            </a:lvl7pPr>
            <a:lvl8pPr marL="3108805" indent="0">
              <a:buNone/>
              <a:defRPr sz="900"/>
            </a:lvl8pPr>
            <a:lvl9pPr marL="355292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18/03/2020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588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373" y="3840481"/>
            <a:ext cx="3291840" cy="4533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373" y="490220"/>
            <a:ext cx="3291840" cy="3291840"/>
          </a:xfrm>
        </p:spPr>
        <p:txBody>
          <a:bodyPr/>
          <a:lstStyle>
            <a:lvl1pPr marL="0" indent="0">
              <a:buNone/>
              <a:defRPr sz="3200"/>
            </a:lvl1pPr>
            <a:lvl2pPr marL="444115" indent="0">
              <a:buNone/>
              <a:defRPr sz="2700"/>
            </a:lvl2pPr>
            <a:lvl3pPr marL="888230" indent="0">
              <a:buNone/>
              <a:defRPr sz="2300"/>
            </a:lvl3pPr>
            <a:lvl4pPr marL="1332345" indent="0">
              <a:buNone/>
              <a:defRPr sz="2000"/>
            </a:lvl4pPr>
            <a:lvl5pPr marL="1776460" indent="0">
              <a:buNone/>
              <a:defRPr sz="2000"/>
            </a:lvl5pPr>
            <a:lvl6pPr marL="2220575" indent="0">
              <a:buNone/>
              <a:defRPr sz="2000"/>
            </a:lvl6pPr>
            <a:lvl7pPr marL="2664690" indent="0">
              <a:buNone/>
              <a:defRPr sz="2000"/>
            </a:lvl7pPr>
            <a:lvl8pPr marL="3108805" indent="0">
              <a:buNone/>
              <a:defRPr sz="2000"/>
            </a:lvl8pPr>
            <a:lvl9pPr marL="355292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373" y="4293872"/>
            <a:ext cx="3291840" cy="643889"/>
          </a:xfrm>
        </p:spPr>
        <p:txBody>
          <a:bodyPr/>
          <a:lstStyle>
            <a:lvl1pPr marL="0" indent="0">
              <a:buNone/>
              <a:defRPr sz="1400"/>
            </a:lvl1pPr>
            <a:lvl2pPr marL="444115" indent="0">
              <a:buNone/>
              <a:defRPr sz="1200"/>
            </a:lvl2pPr>
            <a:lvl3pPr marL="888230" indent="0">
              <a:buNone/>
              <a:defRPr sz="1000"/>
            </a:lvl3pPr>
            <a:lvl4pPr marL="1332345" indent="0">
              <a:buNone/>
              <a:defRPr sz="900"/>
            </a:lvl4pPr>
            <a:lvl5pPr marL="1776460" indent="0">
              <a:buNone/>
              <a:defRPr sz="900"/>
            </a:lvl5pPr>
            <a:lvl6pPr marL="2220575" indent="0">
              <a:buNone/>
              <a:defRPr sz="900"/>
            </a:lvl6pPr>
            <a:lvl7pPr marL="2664690" indent="0">
              <a:buNone/>
              <a:defRPr sz="900"/>
            </a:lvl7pPr>
            <a:lvl8pPr marL="3108805" indent="0">
              <a:buNone/>
              <a:defRPr sz="900"/>
            </a:lvl8pPr>
            <a:lvl9pPr marL="355292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18/03/2020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819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4320" y="219710"/>
            <a:ext cx="4937760" cy="914400"/>
          </a:xfrm>
          <a:prstGeom prst="rect">
            <a:avLst/>
          </a:prstGeom>
        </p:spPr>
        <p:txBody>
          <a:bodyPr vert="horz" lIns="88823" tIns="44412" rIns="88823" bIns="44412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" y="1280163"/>
            <a:ext cx="4937760" cy="3620770"/>
          </a:xfrm>
          <a:prstGeom prst="rect">
            <a:avLst/>
          </a:prstGeom>
        </p:spPr>
        <p:txBody>
          <a:bodyPr vert="horz" lIns="88823" tIns="44412" rIns="88823" bIns="4441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5085082"/>
            <a:ext cx="1280160" cy="292100"/>
          </a:xfrm>
          <a:prstGeom prst="rect">
            <a:avLst/>
          </a:prstGeom>
        </p:spPr>
        <p:txBody>
          <a:bodyPr vert="horz" lIns="88823" tIns="44412" rIns="88823" bIns="444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9F5F4-F020-4800-9213-A932EE98740F}" type="datetimeFigureOut">
              <a:rPr lang="en-GB" smtClean="0"/>
              <a:t>18/03/2020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74520" y="5085082"/>
            <a:ext cx="1737360" cy="292100"/>
          </a:xfrm>
          <a:prstGeom prst="rect">
            <a:avLst/>
          </a:prstGeom>
        </p:spPr>
        <p:txBody>
          <a:bodyPr vert="horz" lIns="88823" tIns="44412" rIns="88823" bIns="444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31920" y="5085082"/>
            <a:ext cx="1280160" cy="292100"/>
          </a:xfrm>
          <a:prstGeom prst="rect">
            <a:avLst/>
          </a:prstGeom>
        </p:spPr>
        <p:txBody>
          <a:bodyPr vert="horz" lIns="88823" tIns="44412" rIns="88823" bIns="444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11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88230" rtl="0" eaLnBrk="1" latinLnBrk="0" hangingPunct="1"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3087" indent="-333087" algn="l" defTabSz="88823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21687" indent="-277572" algn="l" defTabSz="8882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10288" indent="-222058" algn="l" defTabSz="8882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54403" indent="-222058" algn="l" defTabSz="8882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8518" indent="-222058" algn="l" defTabSz="88823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42632" indent="-222058" algn="l" defTabSz="8882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886747" indent="-222058" algn="l" defTabSz="8882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30863" indent="-222058" algn="l" defTabSz="8882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774977" indent="-222058" algn="l" defTabSz="8882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4115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88230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32345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76460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20575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64690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08805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52920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clock, flower&#10;&#10;Description automatically generated">
            <a:extLst>
              <a:ext uri="{FF2B5EF4-FFF2-40B4-BE49-F238E27FC236}">
                <a16:creationId xmlns:a16="http://schemas.microsoft.com/office/drawing/2014/main" id="{9611E61C-C6D5-CE43-881B-D78DE7981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54864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31F66587-F2D4-4167-AD01-CA7CD6E6CD5C}"/>
              </a:ext>
            </a:extLst>
          </p:cNvPr>
          <p:cNvGrpSpPr/>
          <p:nvPr/>
        </p:nvGrpSpPr>
        <p:grpSpPr>
          <a:xfrm>
            <a:off x="108857" y="211564"/>
            <a:ext cx="5181599" cy="5274836"/>
            <a:chOff x="3776472" y="-132804"/>
            <a:chExt cx="5181599" cy="527483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8CBEF22-F2D7-4826-9993-E1ADCD01892E}"/>
                </a:ext>
              </a:extLst>
            </p:cNvPr>
            <p:cNvSpPr txBox="1"/>
            <p:nvPr/>
          </p:nvSpPr>
          <p:spPr>
            <a:xfrm>
              <a:off x="3776472" y="-132804"/>
              <a:ext cx="5181599" cy="377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185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Предпазвайте себе си и околните от заболяване</a:t>
              </a:r>
              <a:endParaRPr lang="en-US" sz="18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2AC1265-1227-482D-A838-5B1F55333CB1}"/>
                </a:ext>
              </a:extLst>
            </p:cNvPr>
            <p:cNvSpPr txBox="1"/>
            <p:nvPr/>
          </p:nvSpPr>
          <p:spPr>
            <a:xfrm>
              <a:off x="3776472" y="186457"/>
              <a:ext cx="51815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2800" b="1" dirty="0" smtClean="0">
                  <a:solidFill>
                    <a:srgbClr val="FFCC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Мийте си ръцете, </a:t>
              </a:r>
              <a:endParaRPr lang="en-US" sz="2800" b="1" dirty="0">
                <a:solidFill>
                  <a:srgbClr val="FFCC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586FFC2-2D57-49ED-825D-44973C6E3EDB}"/>
                </a:ext>
              </a:extLst>
            </p:cNvPr>
            <p:cNvSpPr txBox="1"/>
            <p:nvPr/>
          </p:nvSpPr>
          <p:spPr>
            <a:xfrm>
              <a:off x="5910071" y="756216"/>
              <a:ext cx="3047999" cy="4385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r>
                <a:rPr lang="bg-BG" sz="165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след кихане или кашляне</a:t>
              </a:r>
              <a:endParaRPr lang="en-US" sz="165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r>
                <a:rPr lang="bg-BG" sz="165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когато се грижите за болен</a:t>
              </a:r>
              <a:endParaRPr lang="en-US" sz="165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r>
                <a:rPr lang="bg-BG" sz="165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п</a:t>
              </a:r>
              <a:r>
                <a:rPr lang="bg-BG" sz="165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реди, по време на и след приготвяне на храна</a:t>
              </a:r>
              <a:endParaRPr lang="en-US" sz="165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r>
                <a:rPr lang="bg-BG" sz="165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преди хранене</a:t>
              </a:r>
              <a:endParaRPr lang="en-US" sz="165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r>
                <a:rPr lang="bg-BG" sz="165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след ползване на тоалетна</a:t>
              </a: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r>
                <a:rPr lang="bg-BG" sz="165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когато са видимо замърсени</a:t>
              </a: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r>
                <a:rPr lang="bg-BG" sz="165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след досег с животни или техни изпражнения</a:t>
              </a:r>
              <a:endParaRPr lang="en-US" sz="165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1814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9BD0F64-8DCA-4442-B12A-83753D6A1651}"/>
              </a:ext>
            </a:extLst>
          </p:cNvPr>
          <p:cNvSpPr txBox="1"/>
          <p:nvPr/>
        </p:nvSpPr>
        <p:spPr>
          <a:xfrm>
            <a:off x="57810" y="4956871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Insert local logo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4956FFE-CC2E-430B-A349-45D5368038E0}"/>
              </a:ext>
            </a:extLst>
          </p:cNvPr>
          <p:cNvGrpSpPr/>
          <p:nvPr/>
        </p:nvGrpSpPr>
        <p:grpSpPr>
          <a:xfrm>
            <a:off x="0" y="0"/>
            <a:ext cx="5486400" cy="5486400"/>
            <a:chOff x="0" y="0"/>
            <a:chExt cx="5486400" cy="548640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FF8AD81-A89E-421E-BEC7-9E52D1A6BD4E}"/>
                </a:ext>
              </a:extLst>
            </p:cNvPr>
            <p:cNvGrpSpPr/>
            <p:nvPr/>
          </p:nvGrpSpPr>
          <p:grpSpPr>
            <a:xfrm>
              <a:off x="0" y="0"/>
              <a:ext cx="5486400" cy="5486400"/>
              <a:chOff x="0" y="0"/>
              <a:chExt cx="5486400" cy="5486400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670F9297-D1CF-45E7-A551-ADFD03980DBA}"/>
                  </a:ext>
                </a:extLst>
              </p:cNvPr>
              <p:cNvGrpSpPr/>
              <p:nvPr/>
            </p:nvGrpSpPr>
            <p:grpSpPr>
              <a:xfrm>
                <a:off x="0" y="0"/>
                <a:ext cx="5486400" cy="5486400"/>
                <a:chOff x="0" y="0"/>
                <a:chExt cx="5486400" cy="5486400"/>
              </a:xfrm>
            </p:grpSpPr>
            <p:pic>
              <p:nvPicPr>
                <p:cNvPr id="3" name="Picture 2">
                  <a:extLst>
                    <a:ext uri="{FF2B5EF4-FFF2-40B4-BE49-F238E27FC236}">
                      <a16:creationId xmlns:a16="http://schemas.microsoft.com/office/drawing/2014/main" id="{BEAE0CFE-2D67-493D-96DB-F4D5856A98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0"/>
                  <a:ext cx="5486400" cy="5486400"/>
                </a:xfrm>
                <a:prstGeom prst="rect">
                  <a:avLst/>
                </a:prstGeom>
              </p:spPr>
            </p:pic>
            <p:pic>
              <p:nvPicPr>
                <p:cNvPr id="4" name="Picture 3">
                  <a:extLst>
                    <a:ext uri="{FF2B5EF4-FFF2-40B4-BE49-F238E27FC236}">
                      <a16:creationId xmlns:a16="http://schemas.microsoft.com/office/drawing/2014/main" id="{F27658AD-4D72-48DB-B0FF-A07AD868491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161979" y="3733800"/>
                  <a:ext cx="3081998" cy="1616872"/>
                </a:xfrm>
                <a:prstGeom prst="rect">
                  <a:avLst/>
                </a:prstGeom>
              </p:spPr>
            </p:pic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2D63FA74-F5A5-41CF-97EF-8BB8E796FE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2404402" y="2898367"/>
                  <a:ext cx="2920019" cy="530633"/>
                </a:xfrm>
                <a:prstGeom prst="rect">
                  <a:avLst/>
                </a:prstGeom>
              </p:spPr>
            </p:pic>
            <p:pic>
              <p:nvPicPr>
                <p:cNvPr id="6" name="Picture 5">
                  <a:extLst>
                    <a:ext uri="{FF2B5EF4-FFF2-40B4-BE49-F238E27FC236}">
                      <a16:creationId xmlns:a16="http://schemas.microsoft.com/office/drawing/2014/main" id="{03065665-C5FE-4364-963F-E7D21471A4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161979" y="2057401"/>
                  <a:ext cx="2529440" cy="667512"/>
                </a:xfrm>
                <a:prstGeom prst="rect">
                  <a:avLst/>
                </a:prstGeom>
              </p:spPr>
            </p:pic>
          </p:grpSp>
          <p:pic>
            <p:nvPicPr>
              <p:cNvPr id="8" name="Picture 7" descr="A screenshot of a cell phone&#10;&#10;Description generated with very high confidence">
                <a:extLst>
                  <a:ext uri="{FF2B5EF4-FFF2-40B4-BE49-F238E27FC236}">
                    <a16:creationId xmlns:a16="http://schemas.microsoft.com/office/drawing/2014/main" id="{B11040BC-EDA5-4CE9-9E62-D8E79DE479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6944" b="92981"/>
              <a:stretch/>
            </p:blipFill>
            <p:spPr>
              <a:xfrm rot="21377706">
                <a:off x="317544" y="417825"/>
                <a:ext cx="4851310" cy="529347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DAEAB78B-FC37-4379-B4B4-550CB32D54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7222" r="68056" b="36112"/>
              <a:stretch/>
            </p:blipFill>
            <p:spPr>
              <a:xfrm rot="21432080">
                <a:off x="197411" y="1130290"/>
                <a:ext cx="4943440" cy="501925"/>
              </a:xfrm>
              <a:prstGeom prst="rect">
                <a:avLst/>
              </a:prstGeom>
            </p:spPr>
          </p:pic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B08FE86-A663-49DD-B7F4-16C06A975625}"/>
                </a:ext>
              </a:extLst>
            </p:cNvPr>
            <p:cNvSpPr txBox="1"/>
            <p:nvPr/>
          </p:nvSpPr>
          <p:spPr>
            <a:xfrm>
              <a:off x="43977" y="1690082"/>
              <a:ext cx="238590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b="1" dirty="0" smtClean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Консумирайте само</a:t>
              </a:r>
              <a:r>
                <a:rPr lang="en-US" b="1" dirty="0" smtClean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bg-BG" b="1" dirty="0" smtClean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храна, преминала през достатъчна топлинна обработка</a:t>
              </a:r>
              <a:endParaRPr lang="en-US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0B98DBF-5D10-4F11-BDAF-C58EDEF25F47}"/>
                </a:ext>
              </a:extLst>
            </p:cNvPr>
            <p:cNvSpPr txBox="1"/>
            <p:nvPr/>
          </p:nvSpPr>
          <p:spPr>
            <a:xfrm>
              <a:off x="2057400" y="3071566"/>
              <a:ext cx="2895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bg-BG" b="1" dirty="0" smtClean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Избягвайте да плюете на обществени места</a:t>
              </a:r>
              <a:endParaRPr lang="en-US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C17B308-C201-48EF-9646-3DE6F379C4F0}"/>
                </a:ext>
              </a:extLst>
            </p:cNvPr>
            <p:cNvSpPr txBox="1"/>
            <p:nvPr/>
          </p:nvSpPr>
          <p:spPr>
            <a:xfrm>
              <a:off x="550199" y="3809841"/>
              <a:ext cx="25557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b="1" dirty="0" smtClean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Избягвайте да влизате в контакт и да пътувате </a:t>
              </a:r>
              <a:r>
                <a:rPr lang="bg-BG" b="1" dirty="0" smtClean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с болни животни</a:t>
              </a:r>
              <a:endParaRPr lang="en-US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3479B71-B5FB-4E87-A81F-F3EDD1A9576B}"/>
              </a:ext>
            </a:extLst>
          </p:cNvPr>
          <p:cNvSpPr txBox="1"/>
          <p:nvPr/>
        </p:nvSpPr>
        <p:spPr>
          <a:xfrm rot="21420177">
            <a:off x="479408" y="3203"/>
            <a:ext cx="45275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200" b="1" dirty="0" smtClean="0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ГРИЖЕТЕ СЕ ЗА ЗДРАВЕТО СИ</a:t>
            </a:r>
            <a:endParaRPr lang="en-US" sz="3200" b="1" dirty="0">
              <a:solidFill>
                <a:srgbClr val="FFCC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F0D327-983B-4232-BD33-1CA9F80A283C}"/>
              </a:ext>
            </a:extLst>
          </p:cNvPr>
          <p:cNvSpPr txBox="1"/>
          <p:nvPr/>
        </p:nvSpPr>
        <p:spPr>
          <a:xfrm rot="21420177">
            <a:off x="73870" y="941345"/>
            <a:ext cx="5338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000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КОГАТО СТЕ НА ПЪТ</a:t>
            </a:r>
            <a:endParaRPr lang="en-US" sz="4000" b="1" dirty="0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0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70ED06-4A91-BA42-8D9F-B85206BE9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486400" cy="5486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6DDE58-3EAF-9543-B6E1-9BA09C155658}"/>
              </a:ext>
            </a:extLst>
          </p:cNvPr>
          <p:cNvSpPr txBox="1"/>
          <p:nvPr/>
        </p:nvSpPr>
        <p:spPr>
          <a:xfrm>
            <a:off x="152400" y="255960"/>
            <a:ext cx="518159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3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Намалете риска от заразяване с </a:t>
            </a:r>
            <a:r>
              <a:rPr lang="bg-BG" sz="2300" b="1" dirty="0" err="1" smtClean="0">
                <a:solidFill>
                  <a:srgbClr val="FFC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коронавирус</a:t>
            </a:r>
            <a:r>
              <a:rPr lang="en-US" sz="23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:</a:t>
            </a:r>
            <a:endParaRPr lang="en-US" sz="2300" b="1" dirty="0">
              <a:solidFill>
                <a:schemeClr val="bg1"/>
              </a:solidFill>
              <a:latin typeface="Arial Narrow" panose="020B0606020202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E7E22E-A0D5-EB47-9503-0784FB8C3AC4}"/>
              </a:ext>
            </a:extLst>
          </p:cNvPr>
          <p:cNvSpPr txBox="1"/>
          <p:nvPr/>
        </p:nvSpPr>
        <p:spPr>
          <a:xfrm>
            <a:off x="1676400" y="1134110"/>
            <a:ext cx="36575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Почиствайте редовно ръцете си с дезинфектант на алкохолна основа или ги мийте с вода и сапун</a:t>
            </a:r>
            <a:endParaRPr lang="x-none" sz="2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F1F25B-1538-164B-BB75-CD5A92DE72E2}"/>
              </a:ext>
            </a:extLst>
          </p:cNvPr>
          <p:cNvSpPr txBox="1"/>
          <p:nvPr/>
        </p:nvSpPr>
        <p:spPr>
          <a:xfrm>
            <a:off x="152400" y="2397186"/>
            <a:ext cx="403859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g-BG" sz="2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При кихане или кашляне покривайте устата и носа със свивката на лакътя или със салфетка, която изхвърлете веднага</a:t>
            </a:r>
            <a:endParaRPr lang="x-none" sz="2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FAEE42-85E2-AC40-881B-DA57079B6DD2}"/>
              </a:ext>
            </a:extLst>
          </p:cNvPr>
          <p:cNvSpPr txBox="1"/>
          <p:nvPr/>
        </p:nvSpPr>
        <p:spPr>
          <a:xfrm>
            <a:off x="1143000" y="4108935"/>
            <a:ext cx="37875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Избягвайте контакт с хора, които имат температура и кашлица</a:t>
            </a:r>
            <a:endParaRPr lang="x-none" sz="22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6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4C5D9-A5E6-C640-8CDE-49DD6B785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11" name="Content Placeholder 10" descr="A picture containing room&#10;&#10;Description automatically generated">
            <a:extLst>
              <a:ext uri="{FF2B5EF4-FFF2-40B4-BE49-F238E27FC236}">
                <a16:creationId xmlns:a16="http://schemas.microsoft.com/office/drawing/2014/main" id="{B90DAA55-17B9-5A4A-92FA-9068E6EB5C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54864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AB78CB-D9AB-A945-B3A7-ED4975FC8A8E}"/>
              </a:ext>
            </a:extLst>
          </p:cNvPr>
          <p:cNvSpPr txBox="1"/>
          <p:nvPr/>
        </p:nvSpPr>
        <p:spPr>
          <a:xfrm>
            <a:off x="152400" y="153690"/>
            <a:ext cx="5181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 smtClean="0">
                <a:solidFill>
                  <a:srgbClr val="FF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Предпазвайте другите от заразяване</a:t>
            </a:r>
            <a:endParaRPr lang="en-US" sz="2800" b="1" dirty="0">
              <a:solidFill>
                <a:srgbClr val="FFCC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BE8DAE-D83A-E742-B345-A8C658578899}"/>
              </a:ext>
            </a:extLst>
          </p:cNvPr>
          <p:cNvSpPr txBox="1"/>
          <p:nvPr/>
        </p:nvSpPr>
        <p:spPr>
          <a:xfrm>
            <a:off x="152400" y="1129100"/>
            <a:ext cx="3611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 кихане и кашляне покривайте </a:t>
            </a:r>
            <a:r>
              <a:rPr lang="bg-BG" sz="20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носа и устата </a:t>
            </a:r>
            <a:r>
              <a:rPr lang="bg-BG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със свивката на лакътя или със салфетка</a:t>
            </a:r>
            <a:endParaRPr lang="x-none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CB5176-7C3C-164B-8F1E-9207AEA70CC5}"/>
              </a:ext>
            </a:extLst>
          </p:cNvPr>
          <p:cNvSpPr/>
          <p:nvPr/>
        </p:nvSpPr>
        <p:spPr>
          <a:xfrm>
            <a:off x="1404795" y="2416314"/>
            <a:ext cx="3733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bg-BG" sz="20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Изхвърляйте салфетките веднага след използване в затворен контейнер</a:t>
            </a:r>
            <a:endParaRPr lang="x-none" sz="20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91E505-9D71-4F44-9114-20927EC74BE0}"/>
              </a:ext>
            </a:extLst>
          </p:cNvPr>
          <p:cNvSpPr txBox="1"/>
          <p:nvPr/>
        </p:nvSpPr>
        <p:spPr>
          <a:xfrm>
            <a:off x="289560" y="3505200"/>
            <a:ext cx="36118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Обтривайте</a:t>
            </a:r>
            <a:r>
              <a:rPr lang="bg-BG" sz="20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ръцете си </a:t>
            </a:r>
            <a:r>
              <a:rPr lang="bg-BG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g-BG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дезинфектант на алкохолна основа или ги измивайте с вода и сапун, след кашляне и кихане и когато се грижите за болен</a:t>
            </a:r>
            <a:endParaRPr lang="x-none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694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6E7B9-C11D-834E-8270-B3E485A09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11" name="Content Placeholder 10" descr="A picture containing toy, drawing, flower, clock&#10;&#10;Description automatically generated">
            <a:extLst>
              <a:ext uri="{FF2B5EF4-FFF2-40B4-BE49-F238E27FC236}">
                <a16:creationId xmlns:a16="http://schemas.microsoft.com/office/drawing/2014/main" id="{ABFDF1C6-94CE-5546-A80E-041A1BB55A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79"/>
            <a:ext cx="5562600" cy="55626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98AC8A-C2B2-C34D-ACAF-AB3A94C93CBF}"/>
              </a:ext>
            </a:extLst>
          </p:cNvPr>
          <p:cNvSpPr txBox="1"/>
          <p:nvPr/>
        </p:nvSpPr>
        <p:spPr>
          <a:xfrm>
            <a:off x="152400" y="153690"/>
            <a:ext cx="5181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Предпазвайте другите от разболяване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831571-0C51-9E4A-91E0-2F464F4BE45D}"/>
              </a:ext>
            </a:extLst>
          </p:cNvPr>
          <p:cNvSpPr txBox="1"/>
          <p:nvPr/>
        </p:nvSpPr>
        <p:spPr>
          <a:xfrm>
            <a:off x="1783082" y="1114184"/>
            <a:ext cx="3566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rgbClr val="FFC000"/>
                </a:solidFill>
              </a:rPr>
              <a:t>Избягвайте контакт </a:t>
            </a:r>
            <a:r>
              <a:rPr lang="bg-BG" sz="2000" dirty="0">
                <a:solidFill>
                  <a:schemeClr val="bg1"/>
                </a:solidFill>
              </a:rPr>
              <a:t> </a:t>
            </a:r>
            <a:r>
              <a:rPr lang="bg-BG" sz="2000" dirty="0" smtClean="0">
                <a:solidFill>
                  <a:schemeClr val="bg1"/>
                </a:solidFill>
              </a:rPr>
              <a:t>с хора, ако кашляте или се чувствате зле</a:t>
            </a:r>
            <a:endParaRPr lang="x-none" sz="20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8775AF-B521-9A4A-AD3C-B821C2D06A4D}"/>
              </a:ext>
            </a:extLst>
          </p:cNvPr>
          <p:cNvSpPr txBox="1"/>
          <p:nvPr/>
        </p:nvSpPr>
        <p:spPr>
          <a:xfrm>
            <a:off x="1088571" y="2485667"/>
            <a:ext cx="2696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rgbClr val="FFC000"/>
                </a:solidFill>
              </a:rPr>
              <a:t>Не плюйте на обществени места</a:t>
            </a:r>
            <a:endParaRPr lang="x-none" sz="2000" dirty="0">
              <a:solidFill>
                <a:srgbClr val="FFC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BE154E-CA28-724A-9B39-5F871B5655FB}"/>
              </a:ext>
            </a:extLst>
          </p:cNvPr>
          <p:cNvSpPr txBox="1"/>
          <p:nvPr/>
        </p:nvSpPr>
        <p:spPr>
          <a:xfrm>
            <a:off x="1399392" y="3413667"/>
            <a:ext cx="39623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g-BG" sz="2000" dirty="0" smtClean="0">
                <a:solidFill>
                  <a:schemeClr val="bg1"/>
                </a:solidFill>
              </a:rPr>
              <a:t>Ако имате температура, кашлица и затруднено дишане, </a:t>
            </a:r>
            <a:r>
              <a:rPr lang="bg-BG" sz="2000" dirty="0" smtClean="0">
                <a:solidFill>
                  <a:srgbClr val="FFC000"/>
                </a:solidFill>
              </a:rPr>
              <a:t>своевременно потърсете лекар </a:t>
            </a:r>
            <a:r>
              <a:rPr lang="bg-BG" sz="2000" dirty="0" smtClean="0">
                <a:solidFill>
                  <a:schemeClr val="bg1"/>
                </a:solidFill>
              </a:rPr>
              <a:t>и 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bg-BG" sz="2000" dirty="0" smtClean="0">
                <a:solidFill>
                  <a:schemeClr val="bg1"/>
                </a:solidFill>
              </a:rPr>
              <a:t>го уведомете къде сте пътували</a:t>
            </a:r>
            <a:r>
              <a:rPr lang="en-US" sz="2000" dirty="0" smtClean="0">
                <a:solidFill>
                  <a:schemeClr val="bg1"/>
                </a:solidFill>
              </a:rPr>
              <a:t>.</a:t>
            </a:r>
            <a:endParaRPr lang="x-none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97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38B19-FF83-C846-9118-FD82BD0E8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11" name="Content Placeholder 10" descr="A close up of a logo&#10;&#10;Description automatically generated">
            <a:extLst>
              <a:ext uri="{FF2B5EF4-FFF2-40B4-BE49-F238E27FC236}">
                <a16:creationId xmlns:a16="http://schemas.microsoft.com/office/drawing/2014/main" id="{1C1738A2-B5BA-FC49-BCBE-E45EC77E8D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08" y="-4572"/>
            <a:ext cx="5509708" cy="550970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F05EE2-C2FA-1342-9951-6F0589E2E5C0}"/>
              </a:ext>
            </a:extLst>
          </p:cNvPr>
          <p:cNvSpPr txBox="1"/>
          <p:nvPr/>
        </p:nvSpPr>
        <p:spPr>
          <a:xfrm>
            <a:off x="152400" y="36465"/>
            <a:ext cx="5181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200" b="1" dirty="0" smtClean="0">
                <a:solidFill>
                  <a:srgbClr val="FF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Грижете се за безопасността на </a:t>
            </a:r>
            <a:r>
              <a:rPr lang="bg-BG" sz="3200" b="1" dirty="0">
                <a:solidFill>
                  <a:srgbClr val="FF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</a:t>
            </a:r>
            <a:r>
              <a:rPr lang="bg-BG" sz="3200" b="1" dirty="0" smtClean="0">
                <a:solidFill>
                  <a:srgbClr val="FF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раната</a:t>
            </a:r>
            <a:endParaRPr lang="en-US" sz="3200" b="1" dirty="0">
              <a:solidFill>
                <a:srgbClr val="FFCC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C8CCF7-F739-7A4A-8BD2-9D85B88A1C66}"/>
              </a:ext>
            </a:extLst>
          </p:cNvPr>
          <p:cNvSpPr txBox="1"/>
          <p:nvPr/>
        </p:nvSpPr>
        <p:spPr>
          <a:xfrm>
            <a:off x="303007" y="1134110"/>
            <a:ext cx="325418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dirty="0" smtClean="0">
                <a:solidFill>
                  <a:schemeClr val="bg1"/>
                </a:solidFill>
              </a:rPr>
              <a:t>Използвайте различни </a:t>
            </a:r>
            <a:r>
              <a:rPr lang="bg-BG" sz="2500" dirty="0" smtClean="0">
                <a:solidFill>
                  <a:srgbClr val="FFC000"/>
                </a:solidFill>
              </a:rPr>
              <a:t>ножове и дъски за рязане </a:t>
            </a:r>
            <a:r>
              <a:rPr lang="bg-BG" sz="2500" dirty="0">
                <a:solidFill>
                  <a:schemeClr val="bg1"/>
                </a:solidFill>
              </a:rPr>
              <a:t>н</a:t>
            </a:r>
            <a:r>
              <a:rPr lang="bg-BG" sz="2500" dirty="0" smtClean="0">
                <a:solidFill>
                  <a:schemeClr val="bg1"/>
                </a:solidFill>
              </a:rPr>
              <a:t>а сурово месо и преработени храни</a:t>
            </a:r>
            <a:endParaRPr lang="x-none" sz="25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B15AEA-FAE8-0342-ACA3-1947666D2526}"/>
              </a:ext>
            </a:extLst>
          </p:cNvPr>
          <p:cNvSpPr txBox="1"/>
          <p:nvPr/>
        </p:nvSpPr>
        <p:spPr>
          <a:xfrm>
            <a:off x="2282415" y="2806824"/>
            <a:ext cx="289559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g-BG" sz="2500" dirty="0" smtClean="0">
                <a:solidFill>
                  <a:srgbClr val="FFC000"/>
                </a:solidFill>
              </a:rPr>
              <a:t>Мийте ръцете си, </a:t>
            </a:r>
            <a:r>
              <a:rPr lang="bg-BG" sz="2500" dirty="0">
                <a:solidFill>
                  <a:schemeClr val="bg1"/>
                </a:solidFill>
              </a:rPr>
              <a:t>веднага </a:t>
            </a:r>
            <a:r>
              <a:rPr lang="bg-BG" sz="2500" dirty="0" smtClean="0">
                <a:solidFill>
                  <a:schemeClr val="bg1"/>
                </a:solidFill>
              </a:rPr>
              <a:t>след като сте пипали сурово месо и преди да докоснете преработени храни</a:t>
            </a:r>
            <a:endParaRPr lang="x-none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419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A8965ED-3461-49DD-B033-7D6AD6BFAB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22" r="68056" b="36112"/>
          <a:stretch/>
        </p:blipFill>
        <p:spPr>
          <a:xfrm>
            <a:off x="152400" y="4457991"/>
            <a:ext cx="2133600" cy="10138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85C8AA1-B404-4750-9E5C-800B959D0721}"/>
              </a:ext>
            </a:extLst>
          </p:cNvPr>
          <p:cNvSpPr txBox="1"/>
          <p:nvPr/>
        </p:nvSpPr>
        <p:spPr>
          <a:xfrm rot="21420177">
            <a:off x="457200" y="266624"/>
            <a:ext cx="4527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STAY HEALTHY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A7452D-C8DC-4E40-9496-98A0FDAD5DE1}"/>
              </a:ext>
            </a:extLst>
          </p:cNvPr>
          <p:cNvSpPr txBox="1"/>
          <p:nvPr/>
        </p:nvSpPr>
        <p:spPr>
          <a:xfrm rot="21420177">
            <a:off x="14882" y="981983"/>
            <a:ext cx="5454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WHILE TRAVELLING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31BFE1A-C076-4656-830C-B74E42EC967D}"/>
              </a:ext>
            </a:extLst>
          </p:cNvPr>
          <p:cNvGrpSpPr/>
          <p:nvPr/>
        </p:nvGrpSpPr>
        <p:grpSpPr>
          <a:xfrm>
            <a:off x="-13226" y="-51322"/>
            <a:ext cx="5495854" cy="5507800"/>
            <a:chOff x="10886" y="-83116"/>
            <a:chExt cx="5495854" cy="550780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0DF0CB9-ABBC-4465-B2E9-C2D68BD8D059}"/>
                </a:ext>
              </a:extLst>
            </p:cNvPr>
            <p:cNvGrpSpPr/>
            <p:nvPr/>
          </p:nvGrpSpPr>
          <p:grpSpPr>
            <a:xfrm>
              <a:off x="10886" y="-83116"/>
              <a:ext cx="5495854" cy="5507800"/>
              <a:chOff x="10886" y="-83116"/>
              <a:chExt cx="5495854" cy="5507800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9D37C822-D19F-4357-AF51-A6D59A302D68}"/>
                  </a:ext>
                </a:extLst>
              </p:cNvPr>
              <p:cNvGrpSpPr/>
              <p:nvPr/>
            </p:nvGrpSpPr>
            <p:grpSpPr>
              <a:xfrm>
                <a:off x="10886" y="-61716"/>
                <a:ext cx="5495854" cy="5486400"/>
                <a:chOff x="10886" y="-61716"/>
                <a:chExt cx="5495854" cy="5486400"/>
              </a:xfrm>
            </p:grpSpPr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id="{5E8E9075-9562-4013-9464-AE7A4E4E9366}"/>
                    </a:ext>
                  </a:extLst>
                </p:cNvPr>
                <p:cNvGrpSpPr/>
                <p:nvPr/>
              </p:nvGrpSpPr>
              <p:grpSpPr>
                <a:xfrm>
                  <a:off x="10886" y="-61716"/>
                  <a:ext cx="5495854" cy="5486400"/>
                  <a:chOff x="10886" y="-61716"/>
                  <a:chExt cx="5495854" cy="5486400"/>
                </a:xfrm>
              </p:grpSpPr>
              <p:pic>
                <p:nvPicPr>
                  <p:cNvPr id="3" name="Picture 2" descr="A screenshot of a cell phone&#10;&#10;Description generated with very high confidence">
                    <a:extLst>
                      <a:ext uri="{FF2B5EF4-FFF2-40B4-BE49-F238E27FC236}">
                        <a16:creationId xmlns:a16="http://schemas.microsoft.com/office/drawing/2014/main" id="{274D9C77-911F-4346-9665-E9306C41CFB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40" y="-61716"/>
                    <a:ext cx="5486400" cy="5486400"/>
                  </a:xfrm>
                  <a:prstGeom prst="rect">
                    <a:avLst/>
                  </a:prstGeom>
                </p:spPr>
              </p:pic>
              <p:pic>
                <p:nvPicPr>
                  <p:cNvPr id="6" name="Picture 5" descr="A screenshot of a cell phone&#10;&#10;Description generated with very high confidence">
                    <a:extLst>
                      <a:ext uri="{FF2B5EF4-FFF2-40B4-BE49-F238E27FC236}">
                        <a16:creationId xmlns:a16="http://schemas.microsoft.com/office/drawing/2014/main" id="{6B912E23-AC1A-4D84-8541-6868340AD53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47222" r="68056" b="36112"/>
                  <a:stretch/>
                </p:blipFill>
                <p:spPr>
                  <a:xfrm>
                    <a:off x="10886" y="1829671"/>
                    <a:ext cx="2884714" cy="1370729"/>
                  </a:xfrm>
                  <a:prstGeom prst="rect">
                    <a:avLst/>
                  </a:prstGeom>
                </p:spPr>
              </p:pic>
              <p:pic>
                <p:nvPicPr>
                  <p:cNvPr id="7" name="Picture 6">
                    <a:extLst>
                      <a:ext uri="{FF2B5EF4-FFF2-40B4-BE49-F238E27FC236}">
                        <a16:creationId xmlns:a16="http://schemas.microsoft.com/office/drawing/2014/main" id="{DB77EA48-C64B-47AC-8A92-266A0EF7377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47222" r="68056" b="36112"/>
                  <a:stretch/>
                </p:blipFill>
                <p:spPr>
                  <a:xfrm>
                    <a:off x="1464129" y="3124200"/>
                    <a:ext cx="4010926" cy="1905871"/>
                  </a:xfrm>
                  <a:prstGeom prst="rect">
                    <a:avLst/>
                  </a:prstGeom>
                </p:spPr>
              </p:pic>
              <p:pic>
                <p:nvPicPr>
                  <p:cNvPr id="8" name="Picture 7">
                    <a:extLst>
                      <a:ext uri="{FF2B5EF4-FFF2-40B4-BE49-F238E27FC236}">
                        <a16:creationId xmlns:a16="http://schemas.microsoft.com/office/drawing/2014/main" id="{46B0E282-AD44-40E0-9457-8A7DB8A782F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47222" r="68056" b="36112"/>
                  <a:stretch/>
                </p:blipFill>
                <p:spPr>
                  <a:xfrm rot="21432080">
                    <a:off x="237906" y="1099616"/>
                    <a:ext cx="4943440" cy="501925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1F55FFC9-06AD-4F74-AC36-D56E9925788E}"/>
                    </a:ext>
                  </a:extLst>
                </p:cNvPr>
                <p:cNvGrpSpPr/>
                <p:nvPr/>
              </p:nvGrpSpPr>
              <p:grpSpPr>
                <a:xfrm>
                  <a:off x="163286" y="1163191"/>
                  <a:ext cx="5170460" cy="2189609"/>
                  <a:chOff x="10886" y="1010791"/>
                  <a:chExt cx="5170460" cy="2189609"/>
                </a:xfrm>
              </p:grpSpPr>
              <p:pic>
                <p:nvPicPr>
                  <p:cNvPr id="13" name="Picture 12" descr="A screenshot of a cell phone&#10;&#10;Description generated with very high confidence">
                    <a:extLst>
                      <a:ext uri="{FF2B5EF4-FFF2-40B4-BE49-F238E27FC236}">
                        <a16:creationId xmlns:a16="http://schemas.microsoft.com/office/drawing/2014/main" id="{459D49D7-B907-466E-BEFD-FC7C51943AF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47222" r="68056" b="36112"/>
                  <a:stretch/>
                </p:blipFill>
                <p:spPr>
                  <a:xfrm>
                    <a:off x="10886" y="1829671"/>
                    <a:ext cx="2884714" cy="1370729"/>
                  </a:xfrm>
                  <a:prstGeom prst="rect">
                    <a:avLst/>
                  </a:prstGeom>
                </p:spPr>
              </p:pic>
              <p:pic>
                <p:nvPicPr>
                  <p:cNvPr id="15" name="Picture 14">
                    <a:extLst>
                      <a:ext uri="{FF2B5EF4-FFF2-40B4-BE49-F238E27FC236}">
                        <a16:creationId xmlns:a16="http://schemas.microsoft.com/office/drawing/2014/main" id="{1A2D22EF-00A9-4E84-9A47-693A854B1ED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47222" r="68056" b="36112"/>
                  <a:stretch/>
                </p:blipFill>
                <p:spPr>
                  <a:xfrm rot="21432080">
                    <a:off x="237906" y="1010791"/>
                    <a:ext cx="4943440" cy="5019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6" name="Picture 15" descr="A screenshot of a cell phone&#10;&#10;Description generated with very high confidence">
                  <a:extLst>
                    <a:ext uri="{FF2B5EF4-FFF2-40B4-BE49-F238E27FC236}">
                      <a16:creationId xmlns:a16="http://schemas.microsoft.com/office/drawing/2014/main" id="{44550FF2-77DB-4C2E-A2E4-7BD40CA54C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6944" b="92981"/>
                <a:stretch/>
              </p:blipFill>
              <p:spPr>
                <a:xfrm rot="21377706">
                  <a:off x="324886" y="96346"/>
                  <a:ext cx="4851310" cy="783896"/>
                </a:xfrm>
                <a:prstGeom prst="rect">
                  <a:avLst/>
                </a:prstGeom>
              </p:spPr>
            </p:pic>
          </p:grp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7BB61E6-A16E-41EF-BC78-C55BA08E93CA}"/>
                  </a:ext>
                </a:extLst>
              </p:cNvPr>
              <p:cNvSpPr txBox="1"/>
              <p:nvPr/>
            </p:nvSpPr>
            <p:spPr>
              <a:xfrm rot="21420177">
                <a:off x="414915" y="-83116"/>
                <a:ext cx="4527586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3200" b="1" dirty="0" smtClean="0">
                    <a:solidFill>
                      <a:srgbClr val="FFCC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ГРИЖЕТЕ СЕ ЗА ЗДРАВЕТО СИ,</a:t>
                </a:r>
                <a:endParaRPr lang="en-US" sz="3200" b="1" dirty="0">
                  <a:solidFill>
                    <a:srgbClr val="FFCC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57E7081-E750-47AE-94FC-505C53581E20}"/>
                  </a:ext>
                </a:extLst>
              </p:cNvPr>
              <p:cNvSpPr txBox="1"/>
              <p:nvPr/>
            </p:nvSpPr>
            <p:spPr>
              <a:xfrm rot="21420177">
                <a:off x="153230" y="1012759"/>
                <a:ext cx="533865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4000" b="1" dirty="0" smtClean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КОГАТО СТЕ НА ПЪТ</a:t>
                </a:r>
                <a:endParaRPr lang="en-US" sz="4000" b="1" dirty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F7370DF-08CD-40AC-89DD-1A8F0A710AEF}"/>
                </a:ext>
              </a:extLst>
            </p:cNvPr>
            <p:cNvSpPr txBox="1"/>
            <p:nvPr/>
          </p:nvSpPr>
          <p:spPr>
            <a:xfrm>
              <a:off x="152400" y="2059504"/>
              <a:ext cx="28194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b="1" dirty="0" smtClean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Не тръгвайте на път, </a:t>
              </a:r>
              <a:r>
                <a:rPr lang="bg-BG" b="1" dirty="0" smtClean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ако имате температура и кашлица</a:t>
              </a:r>
              <a:endParaRPr lang="en-US" b="1" dirty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DE0522F-ABB0-4AB2-A0B3-93D303C23C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222" r="68056" b="36112"/>
            <a:stretch/>
          </p:blipFill>
          <p:spPr>
            <a:xfrm>
              <a:off x="76200" y="4483278"/>
              <a:ext cx="1981200" cy="941406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29AE04ED-6EE4-44C0-BC28-F0ABB3D22AFE}"/>
              </a:ext>
            </a:extLst>
          </p:cNvPr>
          <p:cNvSpPr txBox="1"/>
          <p:nvPr/>
        </p:nvSpPr>
        <p:spPr>
          <a:xfrm>
            <a:off x="1453558" y="3451491"/>
            <a:ext cx="38311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g-BG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Ако имате температура, кашлица и затруднено дишане, </a:t>
            </a:r>
            <a:r>
              <a:rPr lang="bg-BG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своевременно потърсете медицинска помощ и </a:t>
            </a:r>
            <a:r>
              <a:rPr lang="bg-BG" b="1" dirty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съобщете на лекаря </a:t>
            </a:r>
            <a:r>
              <a:rPr lang="bg-BG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къде сте пътували</a:t>
            </a:r>
            <a:endParaRPr lang="en-US" b="1" dirty="0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34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EC96157-DC20-4B88-BB19-BD1D45F8BD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22" r="68056" b="36112"/>
          <a:stretch/>
        </p:blipFill>
        <p:spPr>
          <a:xfrm rot="21432080">
            <a:off x="161706" y="1187186"/>
            <a:ext cx="4943440" cy="501925"/>
          </a:xfrm>
          <a:prstGeom prst="rect">
            <a:avLst/>
          </a:prstGeom>
        </p:spPr>
      </p:pic>
      <p:pic>
        <p:nvPicPr>
          <p:cNvPr id="7" name="Picture 6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E3842B86-E39C-44BF-9D08-4012BA3E84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44" b="92981"/>
          <a:stretch/>
        </p:blipFill>
        <p:spPr>
          <a:xfrm rot="21377706">
            <a:off x="251109" y="434861"/>
            <a:ext cx="4851310" cy="5293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146BA4-DDF3-4169-A1BC-A4DBB9540F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22" r="68056" b="36112"/>
          <a:stretch/>
        </p:blipFill>
        <p:spPr>
          <a:xfrm>
            <a:off x="161979" y="4486232"/>
            <a:ext cx="1819221" cy="8644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1898279-9412-450D-895E-2D06441A81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22" r="68056" b="36112"/>
          <a:stretch/>
        </p:blipFill>
        <p:spPr>
          <a:xfrm>
            <a:off x="161979" y="1908520"/>
            <a:ext cx="2581221" cy="8644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A770BA4-1A5E-41FA-B005-B4512BCCFA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22" r="68056" b="36112"/>
          <a:stretch/>
        </p:blipFill>
        <p:spPr>
          <a:xfrm>
            <a:off x="2362200" y="2895600"/>
            <a:ext cx="2971800" cy="8644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ADF2280-3C8E-48C4-981B-49A78FA799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22" r="68056" b="36112"/>
          <a:stretch/>
        </p:blipFill>
        <p:spPr>
          <a:xfrm>
            <a:off x="76200" y="3882680"/>
            <a:ext cx="2471710" cy="86443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6184246-261B-4927-9C54-B523F2791B7B}"/>
              </a:ext>
            </a:extLst>
          </p:cNvPr>
          <p:cNvSpPr txBox="1"/>
          <p:nvPr/>
        </p:nvSpPr>
        <p:spPr>
          <a:xfrm>
            <a:off x="85126" y="4825881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Insert local logo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A8D6A3-ED59-4DBD-B133-0AD8B492D0B3}"/>
              </a:ext>
            </a:extLst>
          </p:cNvPr>
          <p:cNvSpPr txBox="1"/>
          <p:nvPr/>
        </p:nvSpPr>
        <p:spPr>
          <a:xfrm rot="21420177">
            <a:off x="457200" y="266624"/>
            <a:ext cx="4527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300" b="1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STAY HEALTHY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70E10CC-BE83-49EB-90A0-5DF048FB8748}"/>
              </a:ext>
            </a:extLst>
          </p:cNvPr>
          <p:cNvSpPr txBox="1"/>
          <p:nvPr/>
        </p:nvSpPr>
        <p:spPr>
          <a:xfrm rot="21420177">
            <a:off x="71880" y="994506"/>
            <a:ext cx="5342641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300" b="1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WHILE TRAVELLING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7355A5-3B6B-4868-AFA1-261817A04083}"/>
              </a:ext>
            </a:extLst>
          </p:cNvPr>
          <p:cNvSpPr txBox="1"/>
          <p:nvPr/>
        </p:nvSpPr>
        <p:spPr>
          <a:xfrm>
            <a:off x="120614" y="1913585"/>
            <a:ext cx="281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Avoid close contact </a:t>
            </a:r>
          </a:p>
          <a:p>
            <a:r>
              <a:rPr lang="en-US" b="1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 people suffering from a fever and cough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325223-B626-4DFD-B644-6B7254A1FBDD}"/>
              </a:ext>
            </a:extLst>
          </p:cNvPr>
          <p:cNvSpPr txBox="1"/>
          <p:nvPr/>
        </p:nvSpPr>
        <p:spPr>
          <a:xfrm>
            <a:off x="2182405" y="2922858"/>
            <a:ext cx="3248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Frequently clean hands </a:t>
            </a:r>
            <a:r>
              <a:rPr lang="en-US" b="1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by using alcohol-based </a:t>
            </a:r>
          </a:p>
          <a:p>
            <a:r>
              <a:rPr lang="en-US" b="1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hand rub or soap and water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919CCCA-319B-4825-9F62-3D8A2A2E497B}"/>
              </a:ext>
            </a:extLst>
          </p:cNvPr>
          <p:cNvSpPr txBox="1"/>
          <p:nvPr/>
        </p:nvSpPr>
        <p:spPr>
          <a:xfrm>
            <a:off x="76200" y="4139913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Avoid touching eyes, </a:t>
            </a:r>
          </a:p>
          <a:p>
            <a:r>
              <a:rPr lang="en-US" b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nose or mouth</a:t>
            </a:r>
            <a:endParaRPr lang="en-US" b="1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1F58D3-242F-42BE-AB19-D8652F96C030}"/>
              </a:ext>
            </a:extLst>
          </p:cNvPr>
          <p:cNvSpPr txBox="1"/>
          <p:nvPr/>
        </p:nvSpPr>
        <p:spPr>
          <a:xfrm>
            <a:off x="76200" y="4875947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Insert local logo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A315A5C-1799-453E-AE30-582F0BB82199}"/>
              </a:ext>
            </a:extLst>
          </p:cNvPr>
          <p:cNvGrpSpPr/>
          <p:nvPr/>
        </p:nvGrpSpPr>
        <p:grpSpPr>
          <a:xfrm>
            <a:off x="-53955" y="-62423"/>
            <a:ext cx="5486400" cy="5486400"/>
            <a:chOff x="-55819" y="0"/>
            <a:chExt cx="5486400" cy="548640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BA65C63-F8C3-4CF9-9BB8-FA1FC024A29A}"/>
                </a:ext>
              </a:extLst>
            </p:cNvPr>
            <p:cNvGrpSpPr/>
            <p:nvPr/>
          </p:nvGrpSpPr>
          <p:grpSpPr>
            <a:xfrm>
              <a:off x="-55819" y="0"/>
              <a:ext cx="5486400" cy="5486400"/>
              <a:chOff x="-55819" y="0"/>
              <a:chExt cx="5486400" cy="5486400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212E8093-6174-44EF-B85B-AAE2817628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5819" y="0"/>
                <a:ext cx="5486400" cy="5486400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8E6472A5-02F3-4EFC-ADA1-A4477D8A8FD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7222" r="68056" b="36112"/>
              <a:stretch/>
            </p:blipFill>
            <p:spPr>
              <a:xfrm rot="21432080">
                <a:off x="161706" y="1161061"/>
                <a:ext cx="4943440" cy="501925"/>
              </a:xfrm>
              <a:prstGeom prst="rect">
                <a:avLst/>
              </a:prstGeom>
            </p:spPr>
          </p:pic>
          <p:pic>
            <p:nvPicPr>
              <p:cNvPr id="13" name="Picture 12" descr="A screenshot of a cell phone&#10;&#10;Description generated with very high confidence">
                <a:extLst>
                  <a:ext uri="{FF2B5EF4-FFF2-40B4-BE49-F238E27FC236}">
                    <a16:creationId xmlns:a16="http://schemas.microsoft.com/office/drawing/2014/main" id="{AFB2EBC2-1FC0-48EC-9DB8-C1DFE4E4D1B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6944" b="92981"/>
              <a:stretch/>
            </p:blipFill>
            <p:spPr>
              <a:xfrm rot="21377706">
                <a:off x="251109" y="408736"/>
                <a:ext cx="4851310" cy="529347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791F0979-F19C-4F51-A7F1-65D32460479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7222" r="68056" b="36112"/>
              <a:stretch/>
            </p:blipFill>
            <p:spPr>
              <a:xfrm>
                <a:off x="161979" y="4534293"/>
                <a:ext cx="1819221" cy="864439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C13165D6-81EB-4B68-9C61-3A53F48C040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7222" r="68056" b="36112"/>
              <a:stretch/>
            </p:blipFill>
            <p:spPr>
              <a:xfrm>
                <a:off x="161979" y="1882395"/>
                <a:ext cx="2581221" cy="864439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FE2A5973-732D-40CD-9884-8A92CE86313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7222" r="68056" b="36112"/>
              <a:stretch/>
            </p:blipFill>
            <p:spPr>
              <a:xfrm>
                <a:off x="2362200" y="2869475"/>
                <a:ext cx="2971800" cy="864439"/>
              </a:xfrm>
              <a:prstGeom prst="rect">
                <a:avLst/>
              </a:prstGeom>
            </p:spPr>
          </p:pic>
        </p:grp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6C5D62C-CFEE-4FA9-89F6-4C7C399A78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222" r="68056" b="36112"/>
            <a:stretch/>
          </p:blipFill>
          <p:spPr>
            <a:xfrm>
              <a:off x="185928" y="3863120"/>
              <a:ext cx="2328672" cy="864439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103B0B3-3F55-499A-A4E0-4FC3AFB7D6B2}"/>
              </a:ext>
            </a:extLst>
          </p:cNvPr>
          <p:cNvSpPr txBox="1"/>
          <p:nvPr/>
        </p:nvSpPr>
        <p:spPr>
          <a:xfrm>
            <a:off x="120614" y="1887459"/>
            <a:ext cx="281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Избягвайте близък контакт </a:t>
            </a:r>
            <a:r>
              <a:rPr lang="bg-BG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болни и кашлящи</a:t>
            </a:r>
            <a:endParaRPr lang="en-US" b="1" dirty="0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0C07D30-6296-4132-8DC0-6AA658BC1283}"/>
              </a:ext>
            </a:extLst>
          </p:cNvPr>
          <p:cNvSpPr txBox="1"/>
          <p:nvPr/>
        </p:nvSpPr>
        <p:spPr>
          <a:xfrm>
            <a:off x="2375794" y="2826801"/>
            <a:ext cx="3248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Обтривайте</a:t>
            </a:r>
            <a:r>
              <a:rPr lang="bg-BG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често ръцете си </a:t>
            </a:r>
            <a:r>
              <a:rPr lang="bg-BG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</a:t>
            </a:r>
            <a:r>
              <a:rPr lang="en-US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bg-BG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дезинфектант на алкохолна основа или ги измивайте с вода и сапун</a:t>
            </a:r>
            <a:endParaRPr lang="en-US" b="1" dirty="0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47DE7BE-2FEA-4381-B060-27CAD19C9275}"/>
              </a:ext>
            </a:extLst>
          </p:cNvPr>
          <p:cNvSpPr txBox="1"/>
          <p:nvPr/>
        </p:nvSpPr>
        <p:spPr>
          <a:xfrm>
            <a:off x="71410" y="3972173"/>
            <a:ext cx="251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 докосвайте очите, носа и устата си</a:t>
            </a:r>
            <a:endParaRPr lang="en-US" b="1" dirty="0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D069561-DCD3-49FF-A69A-236A0F0C0F03}"/>
              </a:ext>
            </a:extLst>
          </p:cNvPr>
          <p:cNvSpPr txBox="1"/>
          <p:nvPr/>
        </p:nvSpPr>
        <p:spPr>
          <a:xfrm rot="21420177">
            <a:off x="73872" y="999644"/>
            <a:ext cx="5338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000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КОГАТО СТЕ НА ПЪТ</a:t>
            </a:r>
            <a:endParaRPr lang="en-US" sz="4000" b="1" dirty="0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 rot="21373914">
            <a:off x="577516" y="-71802"/>
            <a:ext cx="45369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ГРИЖЕТЕ СЕ ЗА ЗДРАВЕТО </a:t>
            </a:r>
            <a:r>
              <a:rPr lang="ru-RU" sz="3200" b="1" dirty="0" smtClean="0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СИ,</a:t>
            </a:r>
            <a:endParaRPr lang="ru-RU" sz="3200" b="1" dirty="0">
              <a:solidFill>
                <a:srgbClr val="FFCC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57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F128E757-134E-4461-A2B5-1DAD1DE8AF24}"/>
              </a:ext>
            </a:extLst>
          </p:cNvPr>
          <p:cNvSpPr txBox="1"/>
          <p:nvPr/>
        </p:nvSpPr>
        <p:spPr>
          <a:xfrm>
            <a:off x="76200" y="4875947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Insert local logo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A674837-ECDC-4D0D-914A-CE9458115861}"/>
              </a:ext>
            </a:extLst>
          </p:cNvPr>
          <p:cNvGrpSpPr/>
          <p:nvPr/>
        </p:nvGrpSpPr>
        <p:grpSpPr>
          <a:xfrm>
            <a:off x="0" y="-10304"/>
            <a:ext cx="5486400" cy="5496704"/>
            <a:chOff x="0" y="-10304"/>
            <a:chExt cx="5486400" cy="549670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85CD9EB-33B9-476F-A746-D0645E0EDAE1}"/>
                </a:ext>
              </a:extLst>
            </p:cNvPr>
            <p:cNvGrpSpPr/>
            <p:nvPr/>
          </p:nvGrpSpPr>
          <p:grpSpPr>
            <a:xfrm>
              <a:off x="0" y="0"/>
              <a:ext cx="5486400" cy="5486400"/>
              <a:chOff x="0" y="0"/>
              <a:chExt cx="5486400" cy="5486400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14D677A6-0A3C-4202-A908-80E050E74A7E}"/>
                  </a:ext>
                </a:extLst>
              </p:cNvPr>
              <p:cNvGrpSpPr/>
              <p:nvPr/>
            </p:nvGrpSpPr>
            <p:grpSpPr>
              <a:xfrm>
                <a:off x="0" y="0"/>
                <a:ext cx="5486400" cy="5486400"/>
                <a:chOff x="0" y="0"/>
                <a:chExt cx="5486400" cy="5486400"/>
              </a:xfrm>
            </p:grpSpPr>
            <p:pic>
              <p:nvPicPr>
                <p:cNvPr id="3" name="Picture 2">
                  <a:extLst>
                    <a:ext uri="{FF2B5EF4-FFF2-40B4-BE49-F238E27FC236}">
                      <a16:creationId xmlns:a16="http://schemas.microsoft.com/office/drawing/2014/main" id="{2E99ED98-C25E-4E57-AE10-F172D6CE309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0"/>
                  <a:ext cx="5486400" cy="5486400"/>
                </a:xfrm>
                <a:prstGeom prst="rect">
                  <a:avLst/>
                </a:prstGeom>
              </p:spPr>
            </p:pic>
            <p:pic>
              <p:nvPicPr>
                <p:cNvPr id="4" name="Picture 3" descr="A screenshot of a cell phone&#10;&#10;Description generated with very high confidence">
                  <a:extLst>
                    <a:ext uri="{FF2B5EF4-FFF2-40B4-BE49-F238E27FC236}">
                      <a16:creationId xmlns:a16="http://schemas.microsoft.com/office/drawing/2014/main" id="{1687FD98-E670-41FC-AB40-4319F2D4BA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6944" b="92981"/>
                <a:stretch/>
              </p:blipFill>
              <p:spPr>
                <a:xfrm rot="21377706">
                  <a:off x="320080" y="355789"/>
                  <a:ext cx="4937575" cy="610582"/>
                </a:xfrm>
                <a:prstGeom prst="rect">
                  <a:avLst/>
                </a:prstGeom>
              </p:spPr>
            </p:pic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B6F951ED-0089-4639-AC83-F8ED1751AC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 rot="21432080">
                  <a:off x="161705" y="1187187"/>
                  <a:ext cx="4943440" cy="501925"/>
                </a:xfrm>
                <a:prstGeom prst="rect">
                  <a:avLst/>
                </a:prstGeom>
              </p:spPr>
            </p:pic>
            <p:pic>
              <p:nvPicPr>
                <p:cNvPr id="7" name="Picture 6">
                  <a:extLst>
                    <a:ext uri="{FF2B5EF4-FFF2-40B4-BE49-F238E27FC236}">
                      <a16:creationId xmlns:a16="http://schemas.microsoft.com/office/drawing/2014/main" id="{8806CB1F-D171-4687-8C68-EC023C706F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483278" y="1879022"/>
                  <a:ext cx="2869522" cy="1327301"/>
                </a:xfrm>
                <a:prstGeom prst="rect">
                  <a:avLst/>
                </a:prstGeom>
              </p:spPr>
            </p:pic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D08AFA8A-2126-4F06-94AB-84A37574E4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1600200" y="3352800"/>
                  <a:ext cx="3733800" cy="1981200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78E49920-BD64-47B8-B250-D4A2F8211A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76201" y="4572000"/>
                  <a:ext cx="1624278" cy="861862"/>
                </a:xfrm>
                <a:prstGeom prst="rect">
                  <a:avLst/>
                </a:prstGeom>
              </p:spPr>
            </p:pic>
          </p:grp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895D821-5297-4824-BB6A-9ABA614A42BF}"/>
                  </a:ext>
                </a:extLst>
              </p:cNvPr>
              <p:cNvSpPr txBox="1"/>
              <p:nvPr/>
            </p:nvSpPr>
            <p:spPr>
              <a:xfrm>
                <a:off x="228600" y="1738974"/>
                <a:ext cx="3505200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g-BG" sz="1700" b="1" dirty="0" smtClean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При кашляне и кихане покривайте носа и устата със </a:t>
                </a:r>
                <a:r>
                  <a:rPr lang="bg-BG" sz="1700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свивката </a:t>
                </a:r>
                <a:r>
                  <a:rPr lang="bg-BG" sz="1700" b="1" dirty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на лакътя или </a:t>
                </a:r>
                <a:r>
                  <a:rPr lang="bg-BG" sz="1700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със салфетка, </a:t>
                </a:r>
                <a:r>
                  <a:rPr lang="bg-BG" sz="1700" b="1" dirty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bg-BG" sz="1700" b="1" dirty="0" smtClean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която изхвърлете веднага след това и измийте ръцете си</a:t>
                </a:r>
                <a:endParaRPr lang="en-US" sz="1700" b="1" dirty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endParaRPr lang="en-US" b="1" dirty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34572CC-3338-411C-8F77-A97E08BFEE9E}"/>
                  </a:ext>
                </a:extLst>
              </p:cNvPr>
              <p:cNvSpPr txBox="1"/>
              <p:nvPr/>
            </p:nvSpPr>
            <p:spPr>
              <a:xfrm>
                <a:off x="1350264" y="3242349"/>
                <a:ext cx="3831336" cy="1154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bg-BG" sz="1700" b="1" dirty="0" smtClean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Ако слагате маска, поставете я, така че </a:t>
                </a:r>
                <a:r>
                  <a:rPr lang="bg-BG" sz="1700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да </a:t>
                </a:r>
                <a:r>
                  <a:rPr lang="bg-BG" sz="1700" b="1" dirty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покрива устата и </a:t>
                </a:r>
                <a:r>
                  <a:rPr lang="bg-BG" sz="1700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носа и не я докосвайте повече</a:t>
                </a:r>
                <a:r>
                  <a:rPr lang="en-US" sz="1700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endParaRPr lang="en-US" sz="1700" b="1" dirty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algn="r"/>
                <a:endParaRPr lang="en-US" b="1" dirty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E8BDEDE-8337-4F67-80F9-0D407B843BA2}"/>
                  </a:ext>
                </a:extLst>
              </p:cNvPr>
              <p:cNvSpPr txBox="1"/>
              <p:nvPr/>
            </p:nvSpPr>
            <p:spPr>
              <a:xfrm>
                <a:off x="1295400" y="4260965"/>
                <a:ext cx="3976823" cy="1154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bg-BG" sz="1700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След всяка употреба незабавно изхвърляйте </a:t>
                </a:r>
                <a:r>
                  <a:rPr lang="bg-BG" sz="1700" b="1" dirty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еднократните маски </a:t>
                </a:r>
                <a:r>
                  <a:rPr lang="bg-BG" sz="1700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и мийте ръцете си</a:t>
                </a:r>
                <a:endParaRPr lang="en-US" sz="1700" b="1" dirty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algn="r"/>
                <a:endParaRPr lang="en-US" b="1" dirty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7324B8F-931F-45BB-A68B-DB41C24732CC}"/>
                </a:ext>
              </a:extLst>
            </p:cNvPr>
            <p:cNvSpPr txBox="1"/>
            <p:nvPr/>
          </p:nvSpPr>
          <p:spPr>
            <a:xfrm rot="21420177">
              <a:off x="479407" y="-10304"/>
              <a:ext cx="452758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3200" b="1" dirty="0" smtClean="0">
                  <a:solidFill>
                    <a:srgbClr val="FFCC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ГРИЖЕТЕ СЕ ЗА ЗДРАВЕТО СИ, </a:t>
              </a:r>
              <a:endParaRPr lang="en-US" sz="3200" b="1" dirty="0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B66829B-C940-4ECD-9BBB-EEACB440E018}"/>
                </a:ext>
              </a:extLst>
            </p:cNvPr>
            <p:cNvSpPr txBox="1"/>
            <p:nvPr/>
          </p:nvSpPr>
          <p:spPr>
            <a:xfrm rot="21420177">
              <a:off x="73872" y="999644"/>
              <a:ext cx="53386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4000" b="1" dirty="0" smtClean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КОГАТО СТЕ НА ПЪТ</a:t>
              </a:r>
              <a:endParaRPr lang="en-US" sz="4000" b="1" dirty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385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B4A5AFD-5C75-4E81-98CD-03B2B0BDC903}"/>
              </a:ext>
            </a:extLst>
          </p:cNvPr>
          <p:cNvSpPr txBox="1"/>
          <p:nvPr/>
        </p:nvSpPr>
        <p:spPr>
          <a:xfrm>
            <a:off x="76200" y="4875947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Insert local logo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C4748C7-2CFF-46D3-AAFD-9CF3B629A83A}"/>
              </a:ext>
            </a:extLst>
          </p:cNvPr>
          <p:cNvSpPr txBox="1"/>
          <p:nvPr/>
        </p:nvSpPr>
        <p:spPr>
          <a:xfrm rot="21420177">
            <a:off x="479407" y="240499"/>
            <a:ext cx="4527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300" b="1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STAY HEALTHY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6A07218-5254-4234-AA4F-F93EAE285A2D}"/>
              </a:ext>
            </a:extLst>
          </p:cNvPr>
          <p:cNvSpPr txBox="1"/>
          <p:nvPr/>
        </p:nvSpPr>
        <p:spPr>
          <a:xfrm rot="21420177">
            <a:off x="73872" y="976560"/>
            <a:ext cx="5338656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300" b="1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WHILE TRAVELLING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1F56EDD-612F-4D66-944B-FFFE9E7F9FF8}"/>
              </a:ext>
            </a:extLst>
          </p:cNvPr>
          <p:cNvGrpSpPr/>
          <p:nvPr/>
        </p:nvGrpSpPr>
        <p:grpSpPr>
          <a:xfrm>
            <a:off x="0" y="-101796"/>
            <a:ext cx="5486400" cy="5486400"/>
            <a:chOff x="0" y="0"/>
            <a:chExt cx="5486400" cy="548640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66A0CBB-1E60-4DFE-B9A0-3BC207F298B6}"/>
                </a:ext>
              </a:extLst>
            </p:cNvPr>
            <p:cNvGrpSpPr/>
            <p:nvPr/>
          </p:nvGrpSpPr>
          <p:grpSpPr>
            <a:xfrm>
              <a:off x="0" y="0"/>
              <a:ext cx="5486400" cy="5486400"/>
              <a:chOff x="0" y="0"/>
              <a:chExt cx="5486400" cy="5486400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3429D535-81A0-467C-94B9-34ECABE48E59}"/>
                  </a:ext>
                </a:extLst>
              </p:cNvPr>
              <p:cNvGrpSpPr/>
              <p:nvPr/>
            </p:nvGrpSpPr>
            <p:grpSpPr>
              <a:xfrm>
                <a:off x="0" y="0"/>
                <a:ext cx="5486400" cy="5486400"/>
                <a:chOff x="0" y="0"/>
                <a:chExt cx="5486400" cy="5486400"/>
              </a:xfrm>
            </p:grpSpPr>
            <p:pic>
              <p:nvPicPr>
                <p:cNvPr id="3" name="Picture 2">
                  <a:extLst>
                    <a:ext uri="{FF2B5EF4-FFF2-40B4-BE49-F238E27FC236}">
                      <a16:creationId xmlns:a16="http://schemas.microsoft.com/office/drawing/2014/main" id="{9248F09B-C181-4B61-AC60-0484BD29FD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0"/>
                  <a:ext cx="5486400" cy="5486400"/>
                </a:xfrm>
                <a:prstGeom prst="rect">
                  <a:avLst/>
                </a:prstGeom>
              </p:spPr>
            </p:pic>
            <p:pic>
              <p:nvPicPr>
                <p:cNvPr id="4" name="Picture 3" descr="A screenshot of a cell phone&#10;&#10;Description generated with very high confidence">
                  <a:extLst>
                    <a:ext uri="{FF2B5EF4-FFF2-40B4-BE49-F238E27FC236}">
                      <a16:creationId xmlns:a16="http://schemas.microsoft.com/office/drawing/2014/main" id="{9FF4728A-6AED-41E4-A7E4-7B9A4E7ABB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6944" b="92981"/>
                <a:stretch/>
              </p:blipFill>
              <p:spPr>
                <a:xfrm rot="21377706">
                  <a:off x="385632" y="424412"/>
                  <a:ext cx="4851310" cy="529347"/>
                </a:xfrm>
                <a:prstGeom prst="rect">
                  <a:avLst/>
                </a:prstGeom>
              </p:spPr>
            </p:pic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32A111AD-8893-4BC1-BEBD-6F0E83418A9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 rot="21432080">
                  <a:off x="271480" y="1127208"/>
                  <a:ext cx="4943440" cy="501925"/>
                </a:xfrm>
                <a:prstGeom prst="rect">
                  <a:avLst/>
                </a:prstGeom>
              </p:spPr>
            </p:pic>
            <p:pic>
              <p:nvPicPr>
                <p:cNvPr id="6" name="Picture 5">
                  <a:extLst>
                    <a:ext uri="{FF2B5EF4-FFF2-40B4-BE49-F238E27FC236}">
                      <a16:creationId xmlns:a16="http://schemas.microsoft.com/office/drawing/2014/main" id="{B2D6D5D6-76C3-4E4F-B640-D402309841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239096" y="1749520"/>
                  <a:ext cx="2580304" cy="1603280"/>
                </a:xfrm>
                <a:prstGeom prst="rect">
                  <a:avLst/>
                </a:prstGeom>
              </p:spPr>
            </p:pic>
            <p:pic>
              <p:nvPicPr>
                <p:cNvPr id="7" name="Picture 6">
                  <a:extLst>
                    <a:ext uri="{FF2B5EF4-FFF2-40B4-BE49-F238E27FC236}">
                      <a16:creationId xmlns:a16="http://schemas.microsoft.com/office/drawing/2014/main" id="{02F472A2-0D01-45DD-9C32-8B22B18110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2209800" y="3293858"/>
                  <a:ext cx="3037504" cy="1887363"/>
                </a:xfrm>
                <a:prstGeom prst="rect">
                  <a:avLst/>
                </a:prstGeom>
              </p:spPr>
            </p:pic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6E27A68E-2810-4215-9653-A8863A6802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28738" y="4705480"/>
                  <a:ext cx="1800062" cy="710207"/>
                </a:xfrm>
                <a:prstGeom prst="rect">
                  <a:avLst/>
                </a:prstGeom>
              </p:spPr>
            </p:pic>
          </p:grp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955C4C0-39FD-4250-AB4D-9A858E3EA33B}"/>
                  </a:ext>
                </a:extLst>
              </p:cNvPr>
              <p:cNvSpPr txBox="1"/>
              <p:nvPr/>
            </p:nvSpPr>
            <p:spPr>
              <a:xfrm>
                <a:off x="151357" y="1894051"/>
                <a:ext cx="258030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g-BG" b="1" dirty="0" smtClean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Ако се разболеете по време на пътуване</a:t>
                </a:r>
                <a:r>
                  <a:rPr lang="en-US" b="1" dirty="0" smtClean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, </a:t>
                </a:r>
                <a:r>
                  <a:rPr lang="bg-BG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уведомете екипажа и своевременно потърсете медицинска помощ</a:t>
                </a:r>
                <a:endParaRPr lang="en-US" b="1" dirty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DF80CCC-1D5C-4AC0-AEDD-679D542C6821}"/>
                  </a:ext>
                </a:extLst>
              </p:cNvPr>
              <p:cNvSpPr txBox="1"/>
              <p:nvPr/>
            </p:nvSpPr>
            <p:spPr>
              <a:xfrm>
                <a:off x="2409215" y="3548795"/>
                <a:ext cx="295605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bg-BG" b="1" dirty="0" smtClean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Когато отидете на лекар, </a:t>
                </a:r>
                <a:r>
                  <a:rPr lang="bg-BG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уведомете го къде сте пътували</a:t>
                </a:r>
                <a:endParaRPr lang="en-US" b="1" dirty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D28695D-95B6-4540-9FC4-494A63849DBF}"/>
                </a:ext>
              </a:extLst>
            </p:cNvPr>
            <p:cNvSpPr txBox="1"/>
            <p:nvPr/>
          </p:nvSpPr>
          <p:spPr>
            <a:xfrm rot="21420177">
              <a:off x="479407" y="214373"/>
              <a:ext cx="45275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300" b="1" dirty="0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1C102EB-03BD-4761-9845-C19D458A7A53}"/>
                </a:ext>
              </a:extLst>
            </p:cNvPr>
            <p:cNvSpPr txBox="1"/>
            <p:nvPr/>
          </p:nvSpPr>
          <p:spPr>
            <a:xfrm rot="21420177">
              <a:off x="73872" y="973518"/>
              <a:ext cx="53386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4000" b="1" dirty="0" smtClean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КОГАТО СТЕ НА ПЪТ</a:t>
              </a:r>
              <a:endParaRPr lang="en-US" sz="4000" b="1" dirty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08D3B38-3405-441E-B884-043BAE2B2AB9}"/>
              </a:ext>
            </a:extLst>
          </p:cNvPr>
          <p:cNvSpPr txBox="1"/>
          <p:nvPr/>
        </p:nvSpPr>
        <p:spPr>
          <a:xfrm>
            <a:off x="57810" y="4922939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Добавете лого</a:t>
            </a:r>
            <a:endParaRPr lang="en-US" sz="2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 rot="21410124">
            <a:off x="462388" y="-102157"/>
            <a:ext cx="43909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ГРИЖЕТЕ СЕ ЗА ЗДРАВЕТО СИ </a:t>
            </a:r>
          </a:p>
        </p:txBody>
      </p:sp>
    </p:spTree>
    <p:extLst>
      <p:ext uri="{BB962C8B-B14F-4D97-AF65-F5344CB8AC3E}">
        <p14:creationId xmlns:p14="http://schemas.microsoft.com/office/powerpoint/2010/main" val="33435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501</Words>
  <Application>Microsoft Office PowerPoint</Application>
  <PresentationFormat>Custom</PresentationFormat>
  <Paragraphs>71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Narrow</vt:lpstr>
      <vt:lpstr>Calibri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O'CONNOR, Lauren (WPRO)</dc:creator>
  <cp:lastModifiedBy>kiril@1001s.net</cp:lastModifiedBy>
  <cp:revision>41</cp:revision>
  <dcterms:created xsi:type="dcterms:W3CDTF">2018-06-26T06:28:54Z</dcterms:created>
  <dcterms:modified xsi:type="dcterms:W3CDTF">2020-03-18T16:10:06Z</dcterms:modified>
</cp:coreProperties>
</file>